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sldIdLst>
    <p:sldId id="307" r:id="rId3"/>
    <p:sldId id="351" r:id="rId4"/>
    <p:sldId id="271" r:id="rId6"/>
    <p:sldId id="367" r:id="rId7"/>
    <p:sldId id="369" r:id="rId8"/>
    <p:sldId id="370" r:id="rId9"/>
    <p:sldId id="302" r:id="rId10"/>
    <p:sldId id="371" r:id="rId11"/>
    <p:sldId id="390" r:id="rId12"/>
    <p:sldId id="391" r:id="rId13"/>
    <p:sldId id="374" r:id="rId14"/>
    <p:sldId id="393" r:id="rId15"/>
    <p:sldId id="372" r:id="rId16"/>
    <p:sldId id="392" r:id="rId17"/>
    <p:sldId id="375" r:id="rId18"/>
    <p:sldId id="365" r:id="rId19"/>
    <p:sldId id="376" r:id="rId20"/>
    <p:sldId id="378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80" r:id="rId29"/>
    <p:sldId id="381" r:id="rId30"/>
    <p:sldId id="27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899"/>
    <a:srgbClr val="004F8A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00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-1" fmla="*/ 0 w 7404100"/>
              <a:gd name="connsiteY0-2" fmla="*/ 0 h 1498600"/>
              <a:gd name="connsiteX1-3" fmla="*/ 6121400 w 7404100"/>
              <a:gd name="connsiteY1-4" fmla="*/ 0 h 1498600"/>
              <a:gd name="connsiteX2-5" fmla="*/ 7404100 w 7404100"/>
              <a:gd name="connsiteY2-6" fmla="*/ 1498600 h 1498600"/>
              <a:gd name="connsiteX3-7" fmla="*/ 0 w 7404100"/>
              <a:gd name="connsiteY3-8" fmla="*/ 1498600 h 1498600"/>
              <a:gd name="connsiteX4-9" fmla="*/ 0 w 7404100"/>
              <a:gd name="connsiteY4-10" fmla="*/ 0 h 1498600"/>
              <a:gd name="connsiteX0-11" fmla="*/ 0 w 8280400"/>
              <a:gd name="connsiteY0-12" fmla="*/ 0 h 1511300"/>
              <a:gd name="connsiteX1-13" fmla="*/ 6121400 w 8280400"/>
              <a:gd name="connsiteY1-14" fmla="*/ 0 h 1511300"/>
              <a:gd name="connsiteX2-15" fmla="*/ 8280400 w 8280400"/>
              <a:gd name="connsiteY2-16" fmla="*/ 1511300 h 1511300"/>
              <a:gd name="connsiteX3-17" fmla="*/ 0 w 8280400"/>
              <a:gd name="connsiteY3-18" fmla="*/ 1498600 h 1511300"/>
              <a:gd name="connsiteX4-19" fmla="*/ 0 w 8280400"/>
              <a:gd name="connsiteY4-20" fmla="*/ 0 h 1511300"/>
              <a:gd name="connsiteX0-21" fmla="*/ 6350 w 8286750"/>
              <a:gd name="connsiteY0-22" fmla="*/ 0 h 1511300"/>
              <a:gd name="connsiteX1-23" fmla="*/ 6127750 w 8286750"/>
              <a:gd name="connsiteY1-24" fmla="*/ 0 h 1511300"/>
              <a:gd name="connsiteX2-25" fmla="*/ 8286750 w 8286750"/>
              <a:gd name="connsiteY2-26" fmla="*/ 1511300 h 1511300"/>
              <a:gd name="connsiteX3-27" fmla="*/ 0 w 8286750"/>
              <a:gd name="connsiteY3-28" fmla="*/ 1504950 h 1511300"/>
              <a:gd name="connsiteX4-29" fmla="*/ 6350 w 8286750"/>
              <a:gd name="connsiteY4-30" fmla="*/ 0 h 1511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-1" fmla="*/ 0 w 2692400"/>
              <a:gd name="connsiteY0-2" fmla="*/ 0 h 825500"/>
              <a:gd name="connsiteX1-3" fmla="*/ 2692400 w 2692400"/>
              <a:gd name="connsiteY1-4" fmla="*/ 0 h 825500"/>
              <a:gd name="connsiteX2-5" fmla="*/ 2692400 w 2692400"/>
              <a:gd name="connsiteY2-6" fmla="*/ 825500 h 825500"/>
              <a:gd name="connsiteX3-7" fmla="*/ 965200 w 2692400"/>
              <a:gd name="connsiteY3-8" fmla="*/ 825500 h 825500"/>
              <a:gd name="connsiteX4-9" fmla="*/ 0 w 2692400"/>
              <a:gd name="connsiteY4-10" fmla="*/ 0 h 825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-1" fmla="*/ 0 w 7404100"/>
              <a:gd name="connsiteY0-2" fmla="*/ 0 h 1498600"/>
              <a:gd name="connsiteX1-3" fmla="*/ 6121400 w 7404100"/>
              <a:gd name="connsiteY1-4" fmla="*/ 0 h 1498600"/>
              <a:gd name="connsiteX2-5" fmla="*/ 7404100 w 7404100"/>
              <a:gd name="connsiteY2-6" fmla="*/ 1498600 h 1498600"/>
              <a:gd name="connsiteX3-7" fmla="*/ 0 w 7404100"/>
              <a:gd name="connsiteY3-8" fmla="*/ 1498600 h 1498600"/>
              <a:gd name="connsiteX4-9" fmla="*/ 0 w 7404100"/>
              <a:gd name="connsiteY4-10" fmla="*/ 0 h 1498600"/>
              <a:gd name="connsiteX0-11" fmla="*/ 0 w 8280400"/>
              <a:gd name="connsiteY0-12" fmla="*/ 0 h 1511300"/>
              <a:gd name="connsiteX1-13" fmla="*/ 6121400 w 8280400"/>
              <a:gd name="connsiteY1-14" fmla="*/ 0 h 1511300"/>
              <a:gd name="connsiteX2-15" fmla="*/ 8280400 w 8280400"/>
              <a:gd name="connsiteY2-16" fmla="*/ 1511300 h 1511300"/>
              <a:gd name="connsiteX3-17" fmla="*/ 0 w 8280400"/>
              <a:gd name="connsiteY3-18" fmla="*/ 1498600 h 1511300"/>
              <a:gd name="connsiteX4-19" fmla="*/ 0 w 8280400"/>
              <a:gd name="connsiteY4-20" fmla="*/ 0 h 1511300"/>
              <a:gd name="connsiteX0-21" fmla="*/ 6350 w 8286750"/>
              <a:gd name="connsiteY0-22" fmla="*/ 0 h 1511300"/>
              <a:gd name="connsiteX1-23" fmla="*/ 6127750 w 8286750"/>
              <a:gd name="connsiteY1-24" fmla="*/ 0 h 1511300"/>
              <a:gd name="connsiteX2-25" fmla="*/ 8286750 w 8286750"/>
              <a:gd name="connsiteY2-26" fmla="*/ 1511300 h 1511300"/>
              <a:gd name="connsiteX3-27" fmla="*/ 0 w 8286750"/>
              <a:gd name="connsiteY3-28" fmla="*/ 1504950 h 1511300"/>
              <a:gd name="connsiteX4-29" fmla="*/ 6350 w 8286750"/>
              <a:gd name="connsiteY4-30" fmla="*/ 0 h 1511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-1" fmla="*/ 0 w 2692400"/>
              <a:gd name="connsiteY0-2" fmla="*/ 0 h 825500"/>
              <a:gd name="connsiteX1-3" fmla="*/ 2692400 w 2692400"/>
              <a:gd name="connsiteY1-4" fmla="*/ 0 h 825500"/>
              <a:gd name="connsiteX2-5" fmla="*/ 2692400 w 2692400"/>
              <a:gd name="connsiteY2-6" fmla="*/ 825500 h 825500"/>
              <a:gd name="connsiteX3-7" fmla="*/ 965200 w 2692400"/>
              <a:gd name="connsiteY3-8" fmla="*/ 825500 h 825500"/>
              <a:gd name="connsiteX4-9" fmla="*/ 0 w 2692400"/>
              <a:gd name="connsiteY4-10" fmla="*/ 0 h 825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复旦大学计算机科学技术学院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15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694" y="2194208"/>
            <a:ext cx="11698940" cy="1559859"/>
          </a:xfrm>
        </p:spPr>
        <p:txBody>
          <a:bodyPr anchor="ctr" anchorCtr="1"/>
          <a:lstStyle/>
          <a:p>
            <a:pPr algn="ctr"/>
            <a:r>
              <a:rPr lang="zh-CN" altLang="en-US" sz="4400" dirty="0" err="1">
                <a:solidFill>
                  <a:schemeClr val="bg1"/>
                </a:solidFill>
              </a:rPr>
              <a:t>可解释性</a:t>
            </a:r>
            <a:r>
              <a:rPr lang="en-US" altLang="zh-CN" sz="4400" dirty="0" err="1">
                <a:solidFill>
                  <a:schemeClr val="bg1"/>
                </a:solidFill>
              </a:rPr>
              <a:t>/</a:t>
            </a:r>
            <a:r>
              <a:rPr lang="zh-CN" altLang="en-US" sz="4400" dirty="0" err="1">
                <a:solidFill>
                  <a:schemeClr val="bg1"/>
                </a:solidFill>
              </a:rPr>
              <a:t>可视化概述</a:t>
            </a:r>
            <a:endParaRPr lang="zh-CN" altLang="en-US" sz="4400" dirty="0" err="1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altLang="zh-CN" dirty="0"/>
              <a:t>2019/12/27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激活最大化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(Activation Maximization)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585" y="5842635"/>
            <a:ext cx="10958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ym typeface="+mn-ea"/>
              </a:rPr>
              <a:t>Synthesizing the preferred inputs for neurons in neural networks via deep generator networks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NIPS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2016</a:t>
            </a:r>
            <a:endParaRPr lang="en-US" altLang="zh-CN" dirty="0">
              <a:solidFill>
                <a:srgbClr val="C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3" name="图片 2" descr="屏幕快照 2019-12-24 下午4.39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8285" y="1718945"/>
            <a:ext cx="4444365" cy="3420110"/>
          </a:xfrm>
          <a:prstGeom prst="rect">
            <a:avLst/>
          </a:prstGeom>
        </p:spPr>
      </p:pic>
      <p:pic>
        <p:nvPicPr>
          <p:cNvPr id="22" name="图片 21" descr="屏幕快照 2019-12-24 下午4.20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10" y="1691640"/>
            <a:ext cx="4593590" cy="3474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反卷积网络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(DeconvNet)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585" y="5842635"/>
            <a:ext cx="10958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ym typeface="+mn-ea"/>
              </a:rPr>
              <a:t>Visualizing and understanding convolutional networks </a:t>
            </a:r>
            <a:r>
              <a:rPr lang="en-US">
                <a:solidFill>
                  <a:srgbClr val="C00000"/>
                </a:solidFill>
                <a:sym typeface="+mn-ea"/>
              </a:rPr>
              <a:t>ECCV 2014</a:t>
            </a:r>
            <a:endParaRPr 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7" name="图片 6" descr="屏幕快照 2019-12-25 下午3.32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5860" y="1372235"/>
            <a:ext cx="4519930" cy="41135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4910" y="2294255"/>
            <a:ext cx="420433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反池化：激活池化过程中激活最</a:t>
            </a:r>
            <a:r>
              <a:rPr lang="en-US" altLang="zh-CN" sz="2000" dirty="0">
                <a:latin typeface="+mj-ea"/>
                <a:ea typeface="+mj-ea"/>
                <a:cs typeface="Arial" panose="020B0604020202090204" pitchFamily="34" charset="0"/>
              </a:rPr>
              <a:t>	     </a:t>
            </a: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大值，置零其他位置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反卷积：使用原卷积核的转置进</a:t>
            </a:r>
            <a:r>
              <a:rPr lang="en-US" altLang="zh-CN" sz="2000" dirty="0">
                <a:latin typeface="+mj-ea"/>
                <a:ea typeface="+mj-ea"/>
                <a:cs typeface="Arial" panose="020B0604020202090204" pitchFamily="34" charset="0"/>
              </a:rPr>
              <a:t>	     </a:t>
            </a: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行卷积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反卷积网络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(DeconvNet)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585" y="5842635"/>
            <a:ext cx="10958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ym typeface="+mn-ea"/>
              </a:rPr>
              <a:t>Visualizing and understanding convolutional networks </a:t>
            </a:r>
            <a:r>
              <a:rPr lang="en-US">
                <a:solidFill>
                  <a:srgbClr val="C00000"/>
                </a:solidFill>
                <a:sym typeface="+mn-ea"/>
              </a:rPr>
              <a:t>ECCV 2014</a:t>
            </a:r>
            <a:endParaRPr 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3" name="图片 2" descr="屏幕快照 2019-12-25 下午3.33.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6540" y="1893570"/>
            <a:ext cx="4013200" cy="3070860"/>
          </a:xfrm>
          <a:prstGeom prst="rect">
            <a:avLst/>
          </a:prstGeom>
        </p:spPr>
      </p:pic>
      <p:pic>
        <p:nvPicPr>
          <p:cNvPr id="6" name="图片 5" descr="屏幕快照 2019-12-25 下午3.58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40" y="1923415"/>
            <a:ext cx="4839970" cy="3011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显著图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(Saliency map)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585" y="5842635"/>
            <a:ext cx="10958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ym typeface="+mn-ea"/>
              </a:rPr>
              <a:t>Deep inside convolutional networks: Visualising image classification models and saliency maps </a:t>
            </a:r>
            <a:r>
              <a:rPr lang="en-US">
                <a:solidFill>
                  <a:srgbClr val="C00000"/>
                </a:solidFill>
                <a:sym typeface="+mn-ea"/>
              </a:rPr>
              <a:t>2014</a:t>
            </a:r>
            <a:endParaRPr 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8" name="图片 7" descr="屏幕快照 2019-12-25 上午11.52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160" y="2049145"/>
            <a:ext cx="2362200" cy="45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071245" y="4152900"/>
                <a:ext cx="2914015" cy="4578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ea typeface="宋体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charset="0"/>
                          <a:ea typeface="宋体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ℎ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𝑐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charset="0"/>
                          <a:ea typeface="宋体" charset="0"/>
                          <a:cs typeface="Cambria Math" panose="02040503050406030204" charset="0"/>
                        </a:rPr>
                        <m:t>|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ea typeface="宋体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5" y="4152900"/>
                <a:ext cx="2914015" cy="4578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 descr="屏幕快照 2019-12-25 上午11.56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80" y="1844040"/>
            <a:ext cx="6795135" cy="2975610"/>
          </a:xfrm>
          <a:prstGeom prst="rect">
            <a:avLst/>
          </a:prstGeom>
        </p:spPr>
      </p:pic>
      <p:pic>
        <p:nvPicPr>
          <p:cNvPr id="14" name="图片 13" descr="屏幕快照 2019-12-25 下午12.12.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" y="2734310"/>
            <a:ext cx="2016125" cy="1195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类激活映射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(Class Activation Mapping)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585" y="5854700"/>
            <a:ext cx="10958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ym typeface="+mn-ea"/>
              </a:rPr>
              <a:t>Learning Deep Features for Discriminative Localization </a:t>
            </a:r>
            <a:r>
              <a:rPr lang="en-US">
                <a:solidFill>
                  <a:srgbClr val="C00000"/>
                </a:solidFill>
                <a:sym typeface="+mn-ea"/>
              </a:rPr>
              <a:t>CVPR 2016</a:t>
            </a:r>
            <a:endParaRPr 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8" name="图片 7" descr="屏幕快照 2019-12-26 下午2.26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265" y="1838325"/>
            <a:ext cx="7042150" cy="31813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3115" y="2306320"/>
            <a:ext cx="42043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卷积层可以保留位置信息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全局均值池化替代全联接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将分类权重与特征图相乘相加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 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 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</p:txBody>
      </p:sp>
      <p:pic>
        <p:nvPicPr>
          <p:cNvPr id="13" name="图片 12" descr="屏幕快照 2019-12-26 下午3.34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10" y="4165600"/>
            <a:ext cx="2350135" cy="575945"/>
          </a:xfrm>
          <a:prstGeom prst="rect">
            <a:avLst/>
          </a:prstGeom>
        </p:spPr>
      </p:pic>
      <p:pic>
        <p:nvPicPr>
          <p:cNvPr id="16" name="图片 15" descr="屏幕快照 2019-12-26 下午3.36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4718685"/>
            <a:ext cx="2706370" cy="652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网络剖析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(Network Dissection)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585" y="5854700"/>
            <a:ext cx="10958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ym typeface="+mn-ea"/>
              </a:rPr>
              <a:t>Network Dissection: Quantifying Interpretability of Deep Visual Representations </a:t>
            </a:r>
            <a:r>
              <a:rPr lang="en-US">
                <a:solidFill>
                  <a:srgbClr val="C00000"/>
                </a:solidFill>
                <a:sym typeface="+mn-ea"/>
              </a:rPr>
              <a:t>CVPR 2017</a:t>
            </a:r>
            <a:endParaRPr 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7" name="图片 6" descr="屏幕快照 2019-12-26 下午7.34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1510" y="1592580"/>
            <a:ext cx="7113905" cy="2272030"/>
          </a:xfrm>
          <a:prstGeom prst="rect">
            <a:avLst/>
          </a:prstGeom>
        </p:spPr>
      </p:pic>
      <p:pic>
        <p:nvPicPr>
          <p:cNvPr id="8" name="图片 7" descr="屏幕快照 2019-12-26 下午9.45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143125"/>
            <a:ext cx="2771775" cy="466090"/>
          </a:xfrm>
          <a:prstGeom prst="rect">
            <a:avLst/>
          </a:prstGeom>
        </p:spPr>
      </p:pic>
      <p:pic>
        <p:nvPicPr>
          <p:cNvPr id="11" name="图片 10" descr="屏幕快照 2019-12-26 下午9.45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3235325"/>
            <a:ext cx="2823845" cy="387350"/>
          </a:xfrm>
          <a:prstGeom prst="rect">
            <a:avLst/>
          </a:prstGeom>
        </p:spPr>
      </p:pic>
      <p:pic>
        <p:nvPicPr>
          <p:cNvPr id="12" name="图片 11" descr="屏幕快照 2019-12-26 下午9.46.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15" y="4204970"/>
            <a:ext cx="4463415" cy="1186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err="1">
                <a:ea typeface="DengXian" charset="-122"/>
              </a:rPr>
              <a:t>生成对抗网络的可解释性研究</a:t>
            </a:r>
            <a:endParaRPr lang="zh-CN" altLang="en-US" dirty="0" err="1">
              <a:ea typeface="DengXian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GAN Dissection: Dissection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0790" y="5854065"/>
            <a:ext cx="970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GAN Dissection: Visualizing And Understanding Generative Adversarial Networks  </a:t>
            </a:r>
            <a:r>
              <a:rPr lang="en-US" altLang="zh-CN" dirty="0">
                <a:solidFill>
                  <a:srgbClr val="C0000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ICLR 2019</a:t>
            </a:r>
            <a:endParaRPr lang="en-US" altLang="zh-CN" dirty="0">
              <a:solidFill>
                <a:srgbClr val="C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1" name="图片 10" descr="屏幕快照 2019-12-23 下午8.24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9915" y="1365885"/>
            <a:ext cx="6737350" cy="4126865"/>
          </a:xfrm>
          <a:prstGeom prst="rect">
            <a:avLst/>
          </a:prstGeom>
        </p:spPr>
      </p:pic>
      <p:pic>
        <p:nvPicPr>
          <p:cNvPr id="12" name="图片 11" descr="屏幕快照 2019-12-23 下午8.27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3980815"/>
            <a:ext cx="2980055" cy="712470"/>
          </a:xfrm>
          <a:prstGeom prst="rect">
            <a:avLst/>
          </a:prstGeom>
        </p:spPr>
      </p:pic>
      <p:pic>
        <p:nvPicPr>
          <p:cNvPr id="13" name="图片 12" descr="屏幕快照 2019-12-23 下午8.26.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90" y="2608580"/>
            <a:ext cx="3070225" cy="76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GAN Dissection: Intervention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790" y="5854065"/>
            <a:ext cx="970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GAN Dissection: Visualizing And Understanding Generative Adversarial Networks  </a:t>
            </a:r>
            <a:r>
              <a:rPr lang="en-US" altLang="zh-CN" dirty="0">
                <a:solidFill>
                  <a:srgbClr val="C0000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ICLR 2019</a:t>
            </a:r>
            <a:endParaRPr lang="en-US" altLang="zh-CN" dirty="0">
              <a:solidFill>
                <a:srgbClr val="C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 descr="屏幕快照 2019-12-23 下午8.25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2260" y="1602105"/>
            <a:ext cx="8629015" cy="3525520"/>
          </a:xfrm>
          <a:prstGeom prst="rect">
            <a:avLst/>
          </a:prstGeom>
        </p:spPr>
      </p:pic>
      <p:pic>
        <p:nvPicPr>
          <p:cNvPr id="7" name="图片 6" descr="屏幕快照 2019-12-23 下午8.28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75" y="5127625"/>
            <a:ext cx="4146550" cy="46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GAN Dissection: Experiment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790" y="5854065"/>
            <a:ext cx="970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GAN Dissection: Visualizing And Understanding Generative Adversarial Networks  </a:t>
            </a:r>
            <a:r>
              <a:rPr lang="en-US" altLang="zh-CN" dirty="0">
                <a:solidFill>
                  <a:srgbClr val="C0000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ICLR 2019</a:t>
            </a:r>
            <a:endParaRPr lang="en-US" altLang="zh-CN" dirty="0">
              <a:solidFill>
                <a:srgbClr val="C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4910" y="2183765"/>
            <a:ext cx="53054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Generator:</a:t>
            </a:r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       Progressive GAN trained on LUSN</a:t>
            </a:r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       256×256     7scences</a:t>
            </a:r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Segmentation: </a:t>
            </a:r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       UPerNet trained on ade20k</a:t>
            </a:r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       </a:t>
            </a: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336objects  29parts  25meterials</a:t>
            </a:r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7" name="图片 6" descr="屏幕快照 2019-12-24 上午10.59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9670" y="1894205"/>
            <a:ext cx="5112385" cy="3068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90335" y="5111750"/>
            <a:ext cx="4587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Experiment result of object: window with IoU=0.20</a:t>
            </a:r>
            <a:endParaRPr lang="en-US" altLang="zh-CN" sz="14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AD3A24E1-A530-40D6-98D9-D4A9223B1727}" type="datetime1">
              <a:rPr lang="zh-CN" altLang="en-US" sz="1600" smtClean="0"/>
            </a:fld>
            <a:endParaRPr lang="zh-CN" altLang="en-US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511665" y="6219825"/>
            <a:ext cx="2743200" cy="365125"/>
          </a:xfrm>
        </p:spPr>
        <p:txBody>
          <a:bodyPr/>
          <a:lstStyle/>
          <a:p>
            <a:fld id="{478AA5FA-60D0-45B3-9A54-CD9302FF9B70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1185169" y="310718"/>
            <a:ext cx="348004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大纲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25650" y="1558925"/>
            <a:ext cx="81400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DengXian" charset="-122"/>
              </a:rPr>
              <a:t>可解释性问题</a:t>
            </a:r>
            <a:endParaRPr lang="zh-CN" altLang="en-US" sz="2400" dirty="0">
              <a:ea typeface="DengXian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16760" y="2376805"/>
            <a:ext cx="814006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DengXian" charset="-122"/>
              </a:rPr>
              <a:t>可视化方法</a:t>
            </a:r>
            <a:endParaRPr lang="zh-CN" altLang="en-US" sz="2400" dirty="0">
              <a:ea typeface="DengXian" charset="-122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激活最大化</a:t>
            </a:r>
            <a:endParaRPr lang="zh-CN" altLang="en-US" sz="2400" dirty="0">
              <a:ea typeface="DengXian" charset="-122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反卷积网络</a:t>
            </a:r>
            <a:endParaRPr lang="zh-CN" altLang="en-US" sz="2400" dirty="0">
              <a:ea typeface="DengXian" charset="-122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显著图</a:t>
            </a:r>
            <a:endParaRPr lang="zh-CN" altLang="en-US" sz="2400" dirty="0">
              <a:ea typeface="DengXian" charset="-122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类激活映射</a:t>
            </a:r>
            <a:endParaRPr lang="zh-CN" altLang="en-US" sz="2400" dirty="0">
              <a:ea typeface="DengXian" charset="-122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网络剖析</a:t>
            </a:r>
            <a:endParaRPr lang="zh-CN" altLang="en-US" sz="2400" dirty="0">
              <a:ea typeface="DengXian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25650" y="4911725"/>
            <a:ext cx="81400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DengXian" charset="-122"/>
              </a:rPr>
              <a:t>生成对抗网络的可解释性研究</a:t>
            </a:r>
            <a:endParaRPr lang="zh-CN" altLang="en-US" sz="2400" dirty="0">
              <a:ea typeface="DengXian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GAN Dissection: Experiment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790" y="5854065"/>
            <a:ext cx="970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Instances of an object class with diverse visual appearances</a:t>
            </a:r>
            <a:endParaRPr lang="zh-CN" altLang="en-US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 descr="屏幕快照 2019-12-23 下午9.54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865" y="2057400"/>
            <a:ext cx="9779635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GAN Dissection: Experiment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790" y="5842635"/>
            <a:ext cx="970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Unit class distribution of different layers</a:t>
            </a:r>
            <a:endParaRPr lang="en-US" altLang="zh-CN" dirty="0">
              <a:solidFill>
                <a:srgbClr val="C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 descr="屏幕快照 2019-12-24 上午11.27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6925" y="1254125"/>
            <a:ext cx="960755" cy="4200525"/>
          </a:xfrm>
          <a:prstGeom prst="rect">
            <a:avLst/>
          </a:prstGeom>
        </p:spPr>
      </p:pic>
      <p:pic>
        <p:nvPicPr>
          <p:cNvPr id="7" name="图片 6" descr="屏幕快照 2019-12-24 上午11.27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40" y="1330960"/>
            <a:ext cx="4132580" cy="419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GAN Dissection: Experiment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790" y="5842635"/>
            <a:ext cx="970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Removing artifacts</a:t>
            </a:r>
            <a:endParaRPr lang="en-US" altLang="zh-CN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2" name="图片 11" descr="屏幕快照 2019-12-24 上午11.51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300" y="1860550"/>
            <a:ext cx="4488180" cy="1536065"/>
          </a:xfrm>
          <a:prstGeom prst="rect">
            <a:avLst/>
          </a:prstGeom>
        </p:spPr>
      </p:pic>
      <p:pic>
        <p:nvPicPr>
          <p:cNvPr id="13" name="图片 12" descr="屏幕快照 2019-12-24 上午11.51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85" y="3493135"/>
            <a:ext cx="4424045" cy="1544320"/>
          </a:xfrm>
          <a:prstGeom prst="rect">
            <a:avLst/>
          </a:prstGeom>
        </p:spPr>
      </p:pic>
      <p:pic>
        <p:nvPicPr>
          <p:cNvPr id="14" name="图片 13" descr="屏幕快照 2019-12-24 上午11.52.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90" y="2791460"/>
            <a:ext cx="4087495" cy="1274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GAN Dissection: Experiment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790" y="5842635"/>
            <a:ext cx="970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Modifing contents of generated figures</a:t>
            </a:r>
            <a:endParaRPr lang="en-US" altLang="zh-CN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5" name="图片 14" descr="屏幕快照 2019-12-24 下午12.14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690" y="1500505"/>
            <a:ext cx="3295650" cy="3766185"/>
          </a:xfrm>
          <a:prstGeom prst="rect">
            <a:avLst/>
          </a:prstGeom>
        </p:spPr>
      </p:pic>
      <p:pic>
        <p:nvPicPr>
          <p:cNvPr id="16" name="图片 15" descr="屏幕快照 2019-12-24 下午12.14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770" y="3402965"/>
            <a:ext cx="3302000" cy="1905000"/>
          </a:xfrm>
          <a:prstGeom prst="rect">
            <a:avLst/>
          </a:prstGeom>
        </p:spPr>
      </p:pic>
      <p:pic>
        <p:nvPicPr>
          <p:cNvPr id="17" name="图片 16" descr="屏幕快照 2019-12-24 下午12.15.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70" y="1517015"/>
            <a:ext cx="3298190" cy="184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GAN Dissection: Experiment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790" y="5842635"/>
            <a:ext cx="970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sym typeface="+mn-ea"/>
              </a:rPr>
              <a:t>Modifing contents of generated figures</a:t>
            </a:r>
            <a:endParaRPr lang="en-US" altLang="zh-CN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5" name="图片 4" descr="屏幕快照 2019-12-24 下午12.29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0185" y="1515745"/>
            <a:ext cx="6690360" cy="3827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GAN Dissection: Conclusion</a:t>
            </a:r>
            <a:endParaRPr lang="en-US" altLang="zh-CN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4910" y="2152650"/>
            <a:ext cx="738632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latin typeface="+mj-ea"/>
                <a:ea typeface="+mj-ea"/>
                <a:cs typeface="Arial" panose="020B0604020202090204" pitchFamily="34" charset="0"/>
              </a:rPr>
              <a:t>      </a:t>
            </a: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论文从语义层面研究了生成对抗网络的可解释性，</a:t>
            </a: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  <a:sym typeface="+mn-ea"/>
              </a:rPr>
              <a:t>探寻了生成对抗网络内部的运行机制。</a:t>
            </a: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同时，文章的研究内容可以用于改善生成对抗网络质量、人工控制生成图片的内容。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algn="l"/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algn="l"/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      然而，文章结论建立在</a:t>
            </a:r>
            <a:r>
              <a:rPr lang="en-US" altLang="zh-CN" sz="2000" dirty="0">
                <a:latin typeface="+mj-ea"/>
                <a:ea typeface="+mj-ea"/>
                <a:cs typeface="Arial" panose="020B0604020202090204" pitchFamily="34" charset="0"/>
              </a:rPr>
              <a:t>IoU</a:t>
            </a: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分值可以有效评估相关性这一基础上。</a:t>
            </a:r>
            <a:r>
              <a:rPr lang="en-US" altLang="zh-CN" sz="2000" dirty="0">
                <a:latin typeface="+mj-ea"/>
                <a:ea typeface="+mj-ea"/>
                <a:cs typeface="Arial" panose="020B0604020202090204" pitchFamily="34" charset="0"/>
              </a:rPr>
              <a:t>IoU</a:t>
            </a: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以分割图像与特征图的相似性进行评价，这一做法的合理性需要进一步探讨。另外，对生成图片内容的控制也有诸多限制条件。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err="1">
                <a:ea typeface="DengXian" charset="-122"/>
              </a:rPr>
              <a:t>总结与思考</a:t>
            </a:r>
            <a:endParaRPr lang="zh-CN" altLang="en-US" dirty="0" err="1">
              <a:ea typeface="DengXian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419600" cy="9324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总结与思考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2182" y="1691032"/>
            <a:ext cx="8727447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90204" pitchFamily="34" charset="0"/>
              </a:rPr>
              <a:t>可解释性研究是一个有前景的研究领域</a:t>
            </a: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90204" pitchFamily="34" charset="0"/>
              </a:rPr>
              <a:t>可解释性相关研究还处于初级阶段</a:t>
            </a: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90204" pitchFamily="34" charset="0"/>
              </a:rPr>
              <a:t>可视化研究可以直观地展示模型运行机制</a:t>
            </a: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90204" pitchFamily="34" charset="0"/>
              </a:rPr>
              <a:t>可视化研究可以帮助研究人员理解模型、调整模型</a:t>
            </a: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90204" pitchFamily="34" charset="0"/>
              </a:rPr>
              <a:t>可视化是一种近似的解释过程，解释结果与模型真实行为存在差异</a:t>
            </a: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90204" pitchFamily="34" charset="0"/>
              </a:rPr>
              <a:t>可视化解释方法的评估依赖人的主观感知，缺乏可以量化的评估标准</a:t>
            </a:r>
            <a:endParaRPr lang="zh-CN" altLang="en-US" sz="2000" dirty="0">
              <a:latin typeface="+mn-ea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622343" cy="896369"/>
          </a:xfrm>
        </p:spPr>
        <p:txBody>
          <a:bodyPr>
            <a:normAutofit/>
          </a:bodyPr>
          <a:lstStyle/>
          <a:p>
            <a:r>
              <a:rPr lang="zh-CN" altLang="en-US" dirty="0" err="1">
                <a:latin typeface="DengXian" charset="-122"/>
                <a:ea typeface="DengXian" charset="-122"/>
              </a:rPr>
              <a:t>可解释性问题</a:t>
            </a:r>
            <a:endParaRPr lang="zh-CN" altLang="en-US" dirty="0" err="1">
              <a:latin typeface="DengXian" charset="-122"/>
              <a:ea typeface="DengXian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研究可解释性的动机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84910" y="2091055"/>
            <a:ext cx="7416165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模型都有一定的错误几率</a:t>
            </a:r>
            <a:endParaRPr lang="zh-CN" altLang="en-US" sz="2400" dirty="0">
              <a:ea typeface="DengXian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400" dirty="0">
              <a:ea typeface="DengXian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完善模型需要先理解模型</a:t>
            </a:r>
            <a:endParaRPr lang="zh-CN" altLang="en-US" sz="2400" dirty="0">
              <a:ea typeface="DengXian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400" dirty="0">
              <a:ea typeface="DengXian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人不信任自己无法理解的事物</a:t>
            </a:r>
            <a:endParaRPr lang="zh-CN" altLang="en-US" sz="2400" dirty="0">
              <a:ea typeface="DengXian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400" dirty="0">
              <a:ea typeface="DengXian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不被信任的事物无法被实际应用</a:t>
            </a:r>
            <a:endParaRPr lang="zh-CN" altLang="en-US" sz="2400" dirty="0">
              <a:ea typeface="DengXian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04800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可解释性定义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84910" y="2091055"/>
            <a:ext cx="7416165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Interpretation is the process of giving explanations to Human</a:t>
            </a:r>
            <a:endParaRPr lang="zh-CN" altLang="en-US" sz="2400" dirty="0">
              <a:ea typeface="DengXian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400" dirty="0">
              <a:ea typeface="DengXian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400" dirty="0">
              <a:ea typeface="DengXian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DengXian" charset="-122"/>
              </a:rPr>
              <a:t>将模型的运行机制以人类可以理解的方式展现出来，便于研究人员对其进行监督与修正，从而提高模型透明性，决策行为和决策结果的安全性和可靠性</a:t>
            </a:r>
            <a:endParaRPr lang="zh-CN" altLang="en-US" sz="2400" dirty="0">
              <a:ea typeface="DengXian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可解释性研究现状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屏幕快照 2019-12-26 下午10.34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0" y="1109980"/>
            <a:ext cx="6947535" cy="4638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err="1">
                <a:ea typeface="DengXian" charset="-122"/>
              </a:rPr>
              <a:t>可视化方法</a:t>
            </a:r>
            <a:endParaRPr lang="zh-CN" altLang="en-US" dirty="0" err="1">
              <a:ea typeface="DengXian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40790" y="2306320"/>
            <a:ext cx="420433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90204" pitchFamily="34" charset="0"/>
              </a:rPr>
              <a:t>使单元激活最大化的输入样本</a:t>
            </a: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n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90204" pitchFamily="34" charset="0"/>
              </a:rPr>
              <a:t>梯度上升求解</a:t>
            </a:r>
            <a:endParaRPr lang="zh-CN" altLang="en-US" sz="2000" dirty="0">
              <a:latin typeface="+mn-ea"/>
              <a:cs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激活最大化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(Activation Maximization)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0790" y="5842635"/>
            <a:ext cx="970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ym typeface="+mn-ea"/>
              </a:rPr>
              <a:t>Visualizing higher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layer features of a deep network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2009</a:t>
            </a:r>
            <a:endParaRPr lang="en-US" altLang="zh-CN" dirty="0">
              <a:solidFill>
                <a:srgbClr val="C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485265" y="2306320"/>
                <a:ext cx="3386455" cy="5016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宋体" charset="0"/>
                          <a:cs typeface="Cambria Math" panose="02040503050406030204" charset="0"/>
                        </a:rPr>
                        <m:t>*=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宋体" charset="0"/>
                          <a:cs typeface="Cambria Math" panose="02040503050406030204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.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. ||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||=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𝜌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𝜃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宋体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65" y="2306320"/>
                <a:ext cx="3386455" cy="5016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 descr="屏幕快照 2019-12-24 下午4.20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85" y="1546225"/>
            <a:ext cx="4979035" cy="376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f.qiniu.io/download/attachments/3551924/image2018-10-19_21-1-29.png?version=1&amp;modificationDate=1539954090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310515"/>
            <a:ext cx="940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激活最大化</a:t>
            </a:r>
            <a:r>
              <a:rPr lang="en-US" altLang="zh-CN" sz="3600" dirty="0">
                <a:solidFill>
                  <a:srgbClr val="17347D"/>
                </a:solidFill>
                <a:latin typeface="+mj-lt"/>
                <a:ea typeface="+mj-ea"/>
                <a:cs typeface="+mj-cs"/>
              </a:rPr>
              <a:t>(Activation Maximization)</a:t>
            </a:r>
            <a:endParaRPr lang="zh-CN" altLang="en-US" sz="3600" dirty="0">
              <a:solidFill>
                <a:srgbClr val="17347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585" y="5842635"/>
            <a:ext cx="10958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ym typeface="+mn-ea"/>
              </a:rPr>
              <a:t>Synthesizing the preferred inputs for neurons in neural networks via deep generator networks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NIPS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2016</a:t>
            </a:r>
            <a:endParaRPr lang="en-US" altLang="zh-CN" dirty="0">
              <a:solidFill>
                <a:srgbClr val="C00000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8" name="图片 7" descr="屏幕快照 2019-12-24 下午4.47.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5030" y="1931670"/>
            <a:ext cx="6890385" cy="29952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51865" y="2308860"/>
            <a:ext cx="42043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使用生成模型添加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    </a:t>
            </a:r>
            <a:r>
              <a:rPr lang="zh-CN" altLang="en-US" sz="2000" dirty="0">
                <a:latin typeface="+mj-ea"/>
                <a:ea typeface="+mj-ea"/>
                <a:cs typeface="Arial" panose="020B0604020202090204" pitchFamily="34" charset="0"/>
              </a:rPr>
              <a:t>自然图像先验</a:t>
            </a: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000" dirty="0">
              <a:latin typeface="+mj-ea"/>
              <a:ea typeface="+mj-ea"/>
              <a:cs typeface="Arial" panose="020B060402020209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087755" y="2308860"/>
                <a:ext cx="3386455" cy="4622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ea typeface="宋体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宋体" charset="0"/>
                          <a:cs typeface="Cambria Math" panose="02040503050406030204" charset="0"/>
                        </a:rPr>
                        <m:t>*=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宋体" charset="0"/>
                          <a:cs typeface="Cambria Math" panose="02040503050406030204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𝑍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宋体" charset="0"/>
                                  <a:cs typeface="Cambria Math" panose="0204050305040603020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𝜃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𝑔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宋体" charset="0"/>
                              <a:cs typeface="Cambria Math" panose="02040503050406030204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宋体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55" y="2308860"/>
                <a:ext cx="3386455" cy="4622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2624</Words>
  <Application>WPS 表格</Application>
  <PresentationFormat>宽屏</PresentationFormat>
  <Paragraphs>192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方正书宋_GBK</vt:lpstr>
      <vt:lpstr>Wingdings</vt:lpstr>
      <vt:lpstr>微软雅黑</vt:lpstr>
      <vt:lpstr>汉仪旗黑KW</vt:lpstr>
      <vt:lpstr>DengXian</vt:lpstr>
      <vt:lpstr>汉仪中等线KW</vt:lpstr>
      <vt:lpstr>Cambria Math</vt:lpstr>
      <vt:lpstr>宋体</vt:lpstr>
      <vt:lpstr>汉仪书宋二KW</vt:lpstr>
      <vt:lpstr>Calibri</vt:lpstr>
      <vt:lpstr>Helvetica Neue</vt:lpstr>
      <vt:lpstr>Arial Unicode MS</vt:lpstr>
      <vt:lpstr>微軟正黑體</vt:lpstr>
      <vt:lpstr>苹方-简</vt:lpstr>
      <vt:lpstr>等线</vt:lpstr>
      <vt:lpstr>Office 主题</vt:lpstr>
      <vt:lpstr>可解释性/可视化概述</vt:lpstr>
      <vt:lpstr>PowerPoint 演示文稿</vt:lpstr>
      <vt:lpstr>可解释性问题</vt:lpstr>
      <vt:lpstr>PowerPoint 演示文稿</vt:lpstr>
      <vt:lpstr>PowerPoint 演示文稿</vt:lpstr>
      <vt:lpstr>PowerPoint 演示文稿</vt:lpstr>
      <vt:lpstr>可视化方法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生成对抗网络的可解释性研究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总结与思考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lhy_fd</cp:lastModifiedBy>
  <cp:revision>348</cp:revision>
  <dcterms:created xsi:type="dcterms:W3CDTF">2019-12-27T15:43:19Z</dcterms:created>
  <dcterms:modified xsi:type="dcterms:W3CDTF">2019-12-27T15:43:19Z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2052-1.8.1.2821</vt:lpwstr>
  </property>
</Properties>
</file>